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67" r:id="rId4"/>
    <p:sldId id="260" r:id="rId5"/>
    <p:sldId id="272" r:id="rId6"/>
    <p:sldId id="274" r:id="rId7"/>
    <p:sldId id="268" r:id="rId8"/>
    <p:sldId id="262" r:id="rId9"/>
    <p:sldId id="273" r:id="rId10"/>
    <p:sldId id="264" r:id="rId11"/>
    <p:sldId id="271" r:id="rId12"/>
  </p:sldIdLst>
  <p:sldSz cx="14630400" cy="8229600"/>
  <p:notesSz cx="8229600" cy="14630400"/>
  <p:embeddedFontLst>
    <p:embeddedFont>
      <p:font typeface="Lucida Bright" panose="02040602050505020304" pitchFamily="18" charset="77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6" autoAdjust="0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21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39455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642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842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379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9CD5B-88ED-7B4B-BDBC-616C3F2E54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D2634F-D19F-A140-B325-E391E7FFD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F0189-D270-2E40-9764-EFED5CB95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27CEC-FC0F-8740-91FC-9609F6D84FE6}" type="datetimeFigureOut">
              <a:rPr lang="en-US" smtClean="0"/>
              <a:t>10/13/25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CF408-9547-A942-A125-3DC50B6B1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106F3-0EA9-EF47-8186-D67E7EE8F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A7A2E0-69E5-A149-8B1C-F4221D150C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318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0F0F1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333839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8000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FutureYou</a:t>
            </a:r>
            <a:endParaRPr lang="en-US" sz="8000" dirty="0">
              <a:latin typeface="Lucida Bright" panose="020406020505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256127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Where "I don't know what I want to be" turns into "Here's my next step" — AI-powered.</a:t>
            </a:r>
            <a:endParaRPr lang="en-US" sz="2000" dirty="0">
              <a:latin typeface="Lucida Bright" panose="02040602050505020304" pitchFamily="18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40DAEB5-14F0-4957-D4EC-F97D3835E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116637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2D15A56-8D7D-3810-4502-E9B3E8B32BBD}"/>
              </a:ext>
            </a:extLst>
          </p:cNvPr>
          <p:cNvSpPr txBox="1"/>
          <p:nvPr/>
        </p:nvSpPr>
        <p:spPr>
          <a:xfrm>
            <a:off x="6413157" y="5943600"/>
            <a:ext cx="52145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latin typeface="Lucida Bright" panose="02040602050505020304" pitchFamily="18" charset="0"/>
              </a:rPr>
              <a:t>The Team</a:t>
            </a:r>
            <a:r>
              <a:rPr lang="en-CA" sz="2000" dirty="0">
                <a:latin typeface="Lucida Bright" panose="02040602050505020304" pitchFamily="18" charset="0"/>
              </a:rPr>
              <a:t>: Group #3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>
                <a:latin typeface="Lucida Bright" panose="02040602050505020304" pitchFamily="18" charset="0"/>
              </a:rPr>
              <a:t>Tobi </a:t>
            </a:r>
            <a:r>
              <a:rPr lang="en-CA" sz="2000" dirty="0" err="1">
                <a:latin typeface="Lucida Bright" panose="02040602050505020304" pitchFamily="18" charset="0"/>
              </a:rPr>
              <a:t>Onanuga</a:t>
            </a:r>
            <a:endParaRPr lang="en-CA" sz="2000" dirty="0">
              <a:latin typeface="Lucida Bright" panose="020406020505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>
                <a:latin typeface="Lucida Bright" panose="02040602050505020304" pitchFamily="18" charset="0"/>
              </a:rPr>
              <a:t>Radhika Satapathy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 err="1">
                <a:latin typeface="Lucida Bright" panose="02040602050505020304" pitchFamily="18" charset="0"/>
              </a:rPr>
              <a:t>Pavana</a:t>
            </a:r>
            <a:r>
              <a:rPr lang="en-CA" sz="2000" dirty="0">
                <a:latin typeface="Lucida Bright" panose="02040602050505020304" pitchFamily="18" charset="0"/>
              </a:rPr>
              <a:t> </a:t>
            </a:r>
            <a:r>
              <a:rPr lang="en-CA" sz="2000">
                <a:latin typeface="Lucida Bright" panose="02040602050505020304" pitchFamily="18" charset="0"/>
              </a:rPr>
              <a:t>Ramagiri</a:t>
            </a:r>
            <a:endParaRPr lang="en-CA" sz="2000" dirty="0">
              <a:latin typeface="Lucida Bright" panose="020406020505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CA" sz="2000" dirty="0" err="1">
                <a:latin typeface="Lucida Bright" panose="02040602050505020304" pitchFamily="18" charset="0"/>
              </a:rPr>
              <a:t>Parthi</a:t>
            </a:r>
            <a:r>
              <a:rPr lang="en-CA" sz="2000" dirty="0">
                <a:latin typeface="Lucida Bright" panose="02040602050505020304" pitchFamily="18" charset="0"/>
              </a:rPr>
              <a:t> </a:t>
            </a:r>
            <a:r>
              <a:rPr lang="en-CA" sz="2000" dirty="0" err="1">
                <a:latin typeface="Lucida Bright" panose="02040602050505020304" pitchFamily="18" charset="0"/>
              </a:rPr>
              <a:t>Elangovan</a:t>
            </a:r>
            <a:endParaRPr lang="en-CA" sz="2000" dirty="0">
              <a:latin typeface="Lucida Bright" panose="020406020505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CD29291-5D16-B98E-94EC-51AF85BB7333}"/>
              </a:ext>
            </a:extLst>
          </p:cNvPr>
          <p:cNvSpPr/>
          <p:nvPr/>
        </p:nvSpPr>
        <p:spPr>
          <a:xfrm>
            <a:off x="3076831" y="1651513"/>
            <a:ext cx="9303299" cy="5045679"/>
          </a:xfrm>
          <a:prstGeom prst="roundRect">
            <a:avLst/>
          </a:prstGeom>
          <a:solidFill>
            <a:srgbClr val="F2EEEE"/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ext 0"/>
          <p:cNvSpPr/>
          <p:nvPr/>
        </p:nvSpPr>
        <p:spPr>
          <a:xfrm>
            <a:off x="449818" y="353378"/>
            <a:ext cx="5052179" cy="3212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32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Competitor Landscape: Filling the Critical Gap</a:t>
            </a:r>
            <a:endParaRPr lang="en-US" sz="3200" dirty="0">
              <a:latin typeface="Lucida Bright" panose="020406020505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842" y="1866721"/>
            <a:ext cx="9739048" cy="483742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43203" y="4133773"/>
            <a:ext cx="2210357" cy="385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Static</a:t>
            </a:r>
            <a:endParaRPr lang="en-US" dirty="0">
              <a:latin typeface="Lucida Bright" panose="020406020505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458353" y="6211667"/>
            <a:ext cx="3086303" cy="385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Counselor-Focused</a:t>
            </a:r>
            <a:endParaRPr lang="en-US" dirty="0">
              <a:latin typeface="Lucida Bright" panose="020406020505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9959714" y="4099045"/>
            <a:ext cx="2578778" cy="3857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Conversational</a:t>
            </a:r>
            <a:endParaRPr lang="en-US" dirty="0">
              <a:latin typeface="Lucida Bright" panose="020406020505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5683143" y="2124022"/>
            <a:ext cx="3086303" cy="3857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Student-Focused</a:t>
            </a:r>
            <a:endParaRPr lang="en-US" dirty="0">
              <a:latin typeface="Lucida Bright" panose="020406020505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4191802" y="5078641"/>
            <a:ext cx="3086303" cy="617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Administrative Static Platforms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7395447" y="5058695"/>
            <a:ext cx="3086303" cy="617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Counselor-Focused Chat Assistants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7459623" y="3329834"/>
            <a:ext cx="3086303" cy="5244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1600" dirty="0" err="1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FutureYou</a:t>
            </a:r>
            <a:r>
              <a:rPr lang="en-US" sz="16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Conversational Student Tool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15" name="Text 9"/>
          <p:cNvSpPr/>
          <p:nvPr/>
        </p:nvSpPr>
        <p:spPr>
          <a:xfrm>
            <a:off x="4593942" y="3654013"/>
            <a:ext cx="2721258" cy="271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Counselor-Led Static</a:t>
            </a:r>
          </a:p>
          <a:p>
            <a:pPr marL="0" indent="0" algn="ctr">
              <a:lnSpc>
                <a:spcPts val="13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Tools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17" name="Shape 10"/>
          <p:cNvSpPr/>
          <p:nvPr/>
        </p:nvSpPr>
        <p:spPr>
          <a:xfrm>
            <a:off x="449818" y="8369320"/>
            <a:ext cx="64175" cy="64175"/>
          </a:xfrm>
          <a:prstGeom prst="roundRect">
            <a:avLst>
              <a:gd name="adj" fmla="val 71242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8" name="Text 11"/>
          <p:cNvSpPr/>
          <p:nvPr/>
        </p:nvSpPr>
        <p:spPr>
          <a:xfrm>
            <a:off x="441081" y="8755609"/>
            <a:ext cx="6592372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000" dirty="0">
              <a:latin typeface="Lucida Bright" panose="02040602050505020304" pitchFamily="18" charset="0"/>
            </a:endParaRPr>
          </a:p>
        </p:txBody>
      </p:sp>
      <p:sp>
        <p:nvSpPr>
          <p:cNvPr id="19" name="Shape 12"/>
          <p:cNvSpPr/>
          <p:nvPr/>
        </p:nvSpPr>
        <p:spPr>
          <a:xfrm>
            <a:off x="7395448" y="8369320"/>
            <a:ext cx="64175" cy="64175"/>
          </a:xfrm>
          <a:prstGeom prst="roundRect">
            <a:avLst>
              <a:gd name="adj" fmla="val 71242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0" name="Text 13"/>
          <p:cNvSpPr/>
          <p:nvPr/>
        </p:nvSpPr>
        <p:spPr>
          <a:xfrm>
            <a:off x="6663468" y="8621350"/>
            <a:ext cx="6592491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000" dirty="0">
              <a:latin typeface="Lucida Bright" panose="02040602050505020304" pitchFamily="18" charset="0"/>
            </a:endParaRPr>
          </a:p>
        </p:txBody>
      </p:sp>
      <p:sp>
        <p:nvSpPr>
          <p:cNvPr id="21" name="Shape 14"/>
          <p:cNvSpPr/>
          <p:nvPr/>
        </p:nvSpPr>
        <p:spPr>
          <a:xfrm>
            <a:off x="449818" y="8832116"/>
            <a:ext cx="64175" cy="64175"/>
          </a:xfrm>
          <a:prstGeom prst="roundRect">
            <a:avLst>
              <a:gd name="adj" fmla="val 71242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2" name="Text 15"/>
          <p:cNvSpPr/>
          <p:nvPr/>
        </p:nvSpPr>
        <p:spPr>
          <a:xfrm>
            <a:off x="441081" y="9119884"/>
            <a:ext cx="6592372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000" dirty="0">
              <a:latin typeface="Lucida Bright" panose="02040602050505020304" pitchFamily="18" charset="0"/>
            </a:endParaRPr>
          </a:p>
        </p:txBody>
      </p:sp>
      <p:sp>
        <p:nvSpPr>
          <p:cNvPr id="23" name="Shape 16"/>
          <p:cNvSpPr/>
          <p:nvPr/>
        </p:nvSpPr>
        <p:spPr>
          <a:xfrm>
            <a:off x="7395448" y="8832116"/>
            <a:ext cx="64175" cy="64175"/>
          </a:xfrm>
          <a:prstGeom prst="roundRect">
            <a:avLst>
              <a:gd name="adj" fmla="val 71242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4" name="Text 17"/>
          <p:cNvSpPr/>
          <p:nvPr/>
        </p:nvSpPr>
        <p:spPr>
          <a:xfrm>
            <a:off x="6663468" y="9042239"/>
            <a:ext cx="6592491" cy="2057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endParaRPr lang="en-US" sz="1000" dirty="0">
              <a:latin typeface="Lucida Bright" panose="02040602050505020304" pitchFamily="18" charset="0"/>
            </a:endParaRPr>
          </a:p>
        </p:txBody>
      </p:sp>
      <p:sp>
        <p:nvSpPr>
          <p:cNvPr id="26" name="Shape 19"/>
          <p:cNvSpPr/>
          <p:nvPr/>
        </p:nvSpPr>
        <p:spPr>
          <a:xfrm>
            <a:off x="449818" y="9111734"/>
            <a:ext cx="15240" cy="494824"/>
          </a:xfrm>
          <a:prstGeom prst="rect">
            <a:avLst/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79685D-90C3-A98F-5F2A-689EA57F8885}"/>
              </a:ext>
            </a:extLst>
          </p:cNvPr>
          <p:cNvSpPr txBox="1"/>
          <p:nvPr/>
        </p:nvSpPr>
        <p:spPr>
          <a:xfrm>
            <a:off x="441081" y="873332"/>
            <a:ext cx="13908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Existing solutions fail to address the core need of students: conversational, personalized guidance </a:t>
            </a:r>
            <a:r>
              <a:rPr lang="en-US" b="1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before</a:t>
            </a:r>
            <a:r>
              <a:rPr lang="en-US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 they commit to expensive decisions.</a:t>
            </a:r>
            <a:endParaRPr lang="en-CA" dirty="0"/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10B19815-62D4-4963-17AF-917772231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1855843"/>
              </p:ext>
            </p:extLst>
          </p:nvPr>
        </p:nvGraphicFramePr>
        <p:xfrm>
          <a:off x="2743203" y="6804559"/>
          <a:ext cx="9753600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800">
                  <a:extLst>
                    <a:ext uri="{9D8B030D-6E8A-4147-A177-3AD203B41FA5}">
                      <a16:colId xmlns:a16="http://schemas.microsoft.com/office/drawing/2014/main" val="387097158"/>
                    </a:ext>
                  </a:extLst>
                </a:gridCol>
                <a:gridCol w="4876800">
                  <a:extLst>
                    <a:ext uri="{9D8B030D-6E8A-4147-A177-3AD203B41FA5}">
                      <a16:colId xmlns:a16="http://schemas.microsoft.com/office/drawing/2014/main" val="38890392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Naviance:</a:t>
                      </a:r>
                      <a:r>
                        <a:rPr lang="en-US" sz="1800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 </a:t>
                      </a:r>
                      <a:r>
                        <a:rPr lang="en-US" sz="1800" b="0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Counselor-focused, static assessment tools</a:t>
                      </a:r>
                      <a:endParaRPr lang="en-CA" b="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LinkedIn:</a:t>
                      </a:r>
                      <a:r>
                        <a:rPr lang="en-US" sz="1800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 </a:t>
                      </a:r>
                      <a:r>
                        <a:rPr lang="en-US" sz="1800" b="0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Job seeker-focused, not career explorer-focused</a:t>
                      </a:r>
                      <a:endParaRPr lang="en-CA" b="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8484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1" dirty="0" err="1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CareerExplorer</a:t>
                      </a:r>
                      <a:r>
                        <a:rPr lang="en-US" sz="1800" b="1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:</a:t>
                      </a:r>
                      <a:r>
                        <a:rPr lang="en-US" sz="1800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 Assessment-driven, often feels like homework</a:t>
                      </a:r>
                      <a:endParaRPr lang="en-CA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ChatGPT:</a:t>
                      </a:r>
                      <a:r>
                        <a:rPr lang="en-US" sz="1800" dirty="0">
                          <a:solidFill>
                            <a:srgbClr val="443728"/>
                          </a:solidFill>
                          <a:latin typeface="Lucida Bright" panose="02040602050505020304" pitchFamily="18" charset="0"/>
                          <a:ea typeface="Open Sans" pitchFamily="34" charset="-122"/>
                          <a:cs typeface="Open Sans" pitchFamily="34" charset="-120"/>
                        </a:rPr>
                        <a:t> Provides generic, unvalidated advice lacking proprietary career data.</a:t>
                      </a:r>
                      <a:endParaRPr lang="en-CA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480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266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08C9EFF-5A3D-AD0C-3890-2A340A502998}"/>
              </a:ext>
            </a:extLst>
          </p:cNvPr>
          <p:cNvSpPr/>
          <p:nvPr/>
        </p:nvSpPr>
        <p:spPr>
          <a:xfrm>
            <a:off x="5911941" y="6141308"/>
            <a:ext cx="8508394" cy="1340103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11941" y="440531"/>
            <a:ext cx="7466290" cy="689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The World FutureYou Is Building</a:t>
            </a:r>
            <a:endParaRPr lang="en-US" sz="4300" dirty="0">
              <a:latin typeface="Lucida Bright" panose="020406020505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045756" y="1369576"/>
            <a:ext cx="8025289" cy="920829"/>
          </a:xfrm>
          <a:prstGeom prst="roundRect">
            <a:avLst>
              <a:gd name="adj" fmla="val 41661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05538" y="1529358"/>
            <a:ext cx="2638901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Democratizing Career Guidance</a:t>
            </a:r>
            <a:endParaRPr lang="en-US" b="1" dirty="0">
              <a:latin typeface="Lucida Bright" panose="020406020505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045756" y="2450187"/>
            <a:ext cx="8025289" cy="920829"/>
          </a:xfrm>
          <a:prstGeom prst="roundRect">
            <a:avLst>
              <a:gd name="adj" fmla="val 41661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205538" y="2609969"/>
            <a:ext cx="258401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Transforming Career Discovery</a:t>
            </a:r>
            <a:endParaRPr lang="en-US" b="1" dirty="0">
              <a:latin typeface="Lucida Bright" panose="020406020505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045756" y="3530798"/>
            <a:ext cx="8025289" cy="920829"/>
          </a:xfrm>
          <a:prstGeom prst="roundRect">
            <a:avLst>
              <a:gd name="adj" fmla="val 41661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205538" y="3690580"/>
            <a:ext cx="277713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Human-Centered Personalization</a:t>
            </a:r>
            <a:endParaRPr lang="en-US" b="1" dirty="0">
              <a:latin typeface="Lucida Bright" panose="020406020505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205538" y="4036100"/>
            <a:ext cx="7705725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Clear, relatable, action-driven — turning stress into step-by-step progress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045756" y="4611410"/>
            <a:ext cx="8025289" cy="920829"/>
          </a:xfrm>
          <a:prstGeom prst="roundRect">
            <a:avLst>
              <a:gd name="adj" fmla="val 41661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205538" y="4771192"/>
            <a:ext cx="1997988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Social Catalyst</a:t>
            </a:r>
            <a:endParaRPr lang="en-US" b="1" dirty="0">
              <a:latin typeface="Lucida Bright" panose="020406020505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045755" y="7840981"/>
            <a:ext cx="7705725" cy="255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6045756" y="5791871"/>
            <a:ext cx="8025289" cy="27503"/>
          </a:xfrm>
          <a:prstGeom prst="rect">
            <a:avLst/>
          </a:prstGeom>
          <a:solidFill>
            <a:srgbClr val="4C4C4D">
              <a:alpha val="50000"/>
            </a:srgbClr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6045758" y="6360795"/>
            <a:ext cx="8025289" cy="799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Because the future shouldn't feel uncertain — it should feel </a:t>
            </a:r>
            <a:r>
              <a:rPr lang="en-US" sz="2500" i="1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Yours</a:t>
            </a:r>
            <a:r>
              <a:rPr lang="en-US" sz="2500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.</a:t>
            </a:r>
            <a:endParaRPr lang="en-US" sz="2500" dirty="0">
              <a:latin typeface="Lucida Bright" panose="020406020505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D235BC-BD45-E9BD-B772-AD97359324CE}"/>
              </a:ext>
            </a:extLst>
          </p:cNvPr>
          <p:cNvSpPr txBox="1"/>
          <p:nvPr/>
        </p:nvSpPr>
        <p:spPr>
          <a:xfrm>
            <a:off x="6205537" y="1829990"/>
            <a:ext cx="7705725" cy="330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160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Affordable, accessible, built for every student — not just the privileged few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45A952-7920-0217-520D-E87A9D7B68DD}"/>
              </a:ext>
            </a:extLst>
          </p:cNvPr>
          <p:cNvSpPr txBox="1"/>
          <p:nvPr/>
        </p:nvSpPr>
        <p:spPr>
          <a:xfrm>
            <a:off x="6205538" y="2856374"/>
            <a:ext cx="7865509" cy="586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16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Personalized at scale, revealing hundreds of real-world careers students never knew existed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4087827-4342-2BD6-B503-A733F302422F}"/>
              </a:ext>
            </a:extLst>
          </p:cNvPr>
          <p:cNvSpPr txBox="1"/>
          <p:nvPr/>
        </p:nvSpPr>
        <p:spPr>
          <a:xfrm>
            <a:off x="6115053" y="4971894"/>
            <a:ext cx="7865509" cy="5867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16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Connecting learners with mentors who've been there before, building community and support</a:t>
            </a:r>
            <a:endParaRPr lang="en-US" sz="1600" dirty="0">
              <a:latin typeface="Lucida Bright" panose="020406020505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4260" y="511850"/>
            <a:ext cx="4651653" cy="581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</a:rPr>
              <a:t>Personalized Guidance at Scale</a:t>
            </a:r>
            <a:endParaRPr lang="en-US" sz="3650" dirty="0">
              <a:latin typeface="Lucida Bright" panose="02040602050505020304" pitchFamily="18" charset="0"/>
            </a:endParaRPr>
          </a:p>
        </p:txBody>
      </p:sp>
      <p:sp>
        <p:nvSpPr>
          <p:cNvPr id="25" name="Text 1">
            <a:extLst>
              <a:ext uri="{FF2B5EF4-FFF2-40B4-BE49-F238E27FC236}">
                <a16:creationId xmlns:a16="http://schemas.microsoft.com/office/drawing/2014/main" id="{97526090-7FF0-E84F-AF43-F58830DE4876}"/>
              </a:ext>
            </a:extLst>
          </p:cNvPr>
          <p:cNvSpPr/>
          <p:nvPr/>
        </p:nvSpPr>
        <p:spPr>
          <a:xfrm>
            <a:off x="709091" y="1266940"/>
            <a:ext cx="7839073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Lucida Bright" panose="02040602050505020304" pitchFamily="18" charset="77"/>
                <a:ea typeface="Open Sans" pitchFamily="34" charset="-122"/>
                <a:cs typeface="Open Sans" pitchFamily="34" charset="-120"/>
              </a:rPr>
              <a:t>FutureYou is an </a:t>
            </a:r>
            <a:r>
              <a:rPr lang="en-US" sz="1600" b="1" dirty="0">
                <a:solidFill>
                  <a:srgbClr val="443728"/>
                </a:solidFill>
                <a:latin typeface="Lucida Bright" panose="02040602050505020304" pitchFamily="18" charset="77"/>
                <a:ea typeface="Open Sans" pitchFamily="34" charset="-122"/>
                <a:cs typeface="Open Sans" pitchFamily="34" charset="-120"/>
              </a:rPr>
              <a:t>AI-powered career mentor</a:t>
            </a:r>
            <a:r>
              <a:rPr lang="en-US" sz="1600" dirty="0">
                <a:solidFill>
                  <a:srgbClr val="443728"/>
                </a:solidFill>
                <a:latin typeface="Lucida Bright" panose="02040602050505020304" pitchFamily="18" charset="77"/>
                <a:ea typeface="Open Sans" pitchFamily="34" charset="-122"/>
                <a:cs typeface="Open Sans" pitchFamily="34" charset="-120"/>
              </a:rPr>
              <a:t> designed to transform career confusion into clarity by helping students translate academic interests into real-world career paths.</a:t>
            </a:r>
            <a:endParaRPr lang="en-US" sz="1600" dirty="0">
              <a:latin typeface="Lucida Bright" panose="02040602050505020304" pitchFamily="18" charset="77"/>
            </a:endParaRPr>
          </a:p>
        </p:txBody>
      </p:sp>
      <p:sp>
        <p:nvSpPr>
          <p:cNvPr id="26" name="Shape 2">
            <a:extLst>
              <a:ext uri="{FF2B5EF4-FFF2-40B4-BE49-F238E27FC236}">
                <a16:creationId xmlns:a16="http://schemas.microsoft.com/office/drawing/2014/main" id="{7D5D5F09-BF13-9E4E-BDE6-3B5CE06BE351}"/>
              </a:ext>
            </a:extLst>
          </p:cNvPr>
          <p:cNvSpPr/>
          <p:nvPr/>
        </p:nvSpPr>
        <p:spPr>
          <a:xfrm>
            <a:off x="709090" y="2341002"/>
            <a:ext cx="7839075" cy="2133005"/>
          </a:xfrm>
          <a:prstGeom prst="roundRect">
            <a:avLst>
              <a:gd name="adj" fmla="val 3671"/>
            </a:avLst>
          </a:prstGeom>
          <a:solidFill>
            <a:schemeClr val="bg2"/>
          </a:solidFill>
          <a:ln w="7620">
            <a:solidFill>
              <a:srgbClr val="835E54"/>
            </a:solidFill>
            <a:prstDash val="solid"/>
          </a:ln>
        </p:spPr>
        <p:txBody>
          <a:bodyPr/>
          <a:lstStyle/>
          <a:p>
            <a:endParaRPr lang="en-US" sz="2000" dirty="0"/>
          </a:p>
        </p:txBody>
      </p:sp>
      <p:sp>
        <p:nvSpPr>
          <p:cNvPr id="27" name="Shape 3">
            <a:extLst>
              <a:ext uri="{FF2B5EF4-FFF2-40B4-BE49-F238E27FC236}">
                <a16:creationId xmlns:a16="http://schemas.microsoft.com/office/drawing/2014/main" id="{7BEB964B-16E5-7D40-A009-0F12198DA447}"/>
              </a:ext>
            </a:extLst>
          </p:cNvPr>
          <p:cNvSpPr/>
          <p:nvPr/>
        </p:nvSpPr>
        <p:spPr>
          <a:xfrm>
            <a:off x="903044" y="2661935"/>
            <a:ext cx="559237" cy="559237"/>
          </a:xfrm>
          <a:prstGeom prst="roundRect">
            <a:avLst>
              <a:gd name="adj" fmla="val 16349214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28" name="Image 1" descr="preencoded.png">
            <a:extLst>
              <a:ext uri="{FF2B5EF4-FFF2-40B4-BE49-F238E27FC236}">
                <a16:creationId xmlns:a16="http://schemas.microsoft.com/office/drawing/2014/main" id="{7CDD1C28-9111-824E-BA7B-0E4F95A96F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873" y="2784212"/>
            <a:ext cx="251579" cy="314563"/>
          </a:xfrm>
          <a:prstGeom prst="rect">
            <a:avLst/>
          </a:prstGeom>
        </p:spPr>
      </p:pic>
      <p:sp>
        <p:nvSpPr>
          <p:cNvPr id="29" name="Text 4">
            <a:extLst>
              <a:ext uri="{FF2B5EF4-FFF2-40B4-BE49-F238E27FC236}">
                <a16:creationId xmlns:a16="http://schemas.microsoft.com/office/drawing/2014/main" id="{4DE47045-4E5B-574F-A381-4CAA7FC29888}"/>
              </a:ext>
            </a:extLst>
          </p:cNvPr>
          <p:cNvSpPr/>
          <p:nvPr/>
        </p:nvSpPr>
        <p:spPr>
          <a:xfrm>
            <a:off x="1616109" y="2822699"/>
            <a:ext cx="6173875" cy="3984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800" b="1" dirty="0">
                <a:solidFill>
                  <a:schemeClr val="tx2"/>
                </a:solidFill>
                <a:latin typeface="Lucida Bright" panose="02040602050505020304" pitchFamily="18" charset="77"/>
                <a:ea typeface="Crimson Pro Bold" pitchFamily="34" charset="-122"/>
                <a:cs typeface="Crimson Pro Bold" pitchFamily="34" charset="-120"/>
              </a:rPr>
              <a:t>MISSION: To Democratize Access</a:t>
            </a:r>
            <a:endParaRPr lang="en-US" sz="2800" dirty="0">
              <a:solidFill>
                <a:schemeClr val="tx2"/>
              </a:solidFill>
              <a:latin typeface="Lucida Bright" panose="02040602050505020304" pitchFamily="18" charset="77"/>
            </a:endParaRPr>
          </a:p>
        </p:txBody>
      </p:sp>
      <p:sp>
        <p:nvSpPr>
          <p:cNvPr id="30" name="Text 5">
            <a:extLst>
              <a:ext uri="{FF2B5EF4-FFF2-40B4-BE49-F238E27FC236}">
                <a16:creationId xmlns:a16="http://schemas.microsoft.com/office/drawing/2014/main" id="{0D08DF57-86C7-5C49-A2F6-031EAB80EAF2}"/>
              </a:ext>
            </a:extLst>
          </p:cNvPr>
          <p:cNvSpPr/>
          <p:nvPr/>
        </p:nvSpPr>
        <p:spPr>
          <a:xfrm>
            <a:off x="903044" y="3426941"/>
            <a:ext cx="7451169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Lucida Bright" panose="02040602050505020304" pitchFamily="18" charset="77"/>
                <a:ea typeface="Open Sans" pitchFamily="34" charset="-122"/>
                <a:cs typeface="Open Sans" pitchFamily="34" charset="-120"/>
              </a:rPr>
              <a:t>Our mission is to democratize access to personalized career guidance for every student, not just the privileged few.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Lucida Bright" panose="02040602050505020304" pitchFamily="18" charset="77"/>
            </a:endParaRPr>
          </a:p>
        </p:txBody>
      </p:sp>
      <p:sp>
        <p:nvSpPr>
          <p:cNvPr id="31" name="Shape 6">
            <a:extLst>
              <a:ext uri="{FF2B5EF4-FFF2-40B4-BE49-F238E27FC236}">
                <a16:creationId xmlns:a16="http://schemas.microsoft.com/office/drawing/2014/main" id="{DF13199C-50F3-8546-A236-646720EA8514}"/>
              </a:ext>
            </a:extLst>
          </p:cNvPr>
          <p:cNvSpPr/>
          <p:nvPr/>
        </p:nvSpPr>
        <p:spPr>
          <a:xfrm>
            <a:off x="709089" y="4951566"/>
            <a:ext cx="7839075" cy="2133005"/>
          </a:xfrm>
          <a:prstGeom prst="roundRect">
            <a:avLst>
              <a:gd name="adj" fmla="val 3671"/>
            </a:avLst>
          </a:prstGeom>
          <a:solidFill>
            <a:schemeClr val="bg2"/>
          </a:solidFill>
          <a:ln w="7620">
            <a:solidFill>
              <a:srgbClr val="C9907C"/>
            </a:solidFill>
            <a:prstDash val="solid"/>
          </a:ln>
        </p:spPr>
        <p:txBody>
          <a:bodyPr/>
          <a:lstStyle/>
          <a:p>
            <a:endParaRPr lang="en-US" sz="2000" dirty="0"/>
          </a:p>
        </p:txBody>
      </p:sp>
      <p:sp>
        <p:nvSpPr>
          <p:cNvPr id="32" name="Shape 7">
            <a:extLst>
              <a:ext uri="{FF2B5EF4-FFF2-40B4-BE49-F238E27FC236}">
                <a16:creationId xmlns:a16="http://schemas.microsoft.com/office/drawing/2014/main" id="{04DD1DE1-C82B-CC47-B956-57BFFB7CBA63}"/>
              </a:ext>
            </a:extLst>
          </p:cNvPr>
          <p:cNvSpPr/>
          <p:nvPr/>
        </p:nvSpPr>
        <p:spPr>
          <a:xfrm>
            <a:off x="903044" y="4981273"/>
            <a:ext cx="559237" cy="559237"/>
          </a:xfrm>
          <a:prstGeom prst="roundRect">
            <a:avLst>
              <a:gd name="adj" fmla="val 16349214"/>
            </a:avLst>
          </a:prstGeom>
          <a:solidFill>
            <a:srgbClr val="C9907C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33" name="Image 2" descr="preencoded.png">
            <a:extLst>
              <a:ext uri="{FF2B5EF4-FFF2-40B4-BE49-F238E27FC236}">
                <a16:creationId xmlns:a16="http://schemas.microsoft.com/office/drawing/2014/main" id="{8A0BB0B2-3048-514D-BFA3-424F20065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873" y="5103550"/>
            <a:ext cx="251579" cy="314563"/>
          </a:xfrm>
          <a:prstGeom prst="rect">
            <a:avLst/>
          </a:prstGeom>
        </p:spPr>
      </p:pic>
      <p:sp>
        <p:nvSpPr>
          <p:cNvPr id="34" name="Text 8">
            <a:extLst>
              <a:ext uri="{FF2B5EF4-FFF2-40B4-BE49-F238E27FC236}">
                <a16:creationId xmlns:a16="http://schemas.microsoft.com/office/drawing/2014/main" id="{3DE202C8-7D15-1140-BD2C-F4D5A2A9D820}"/>
              </a:ext>
            </a:extLst>
          </p:cNvPr>
          <p:cNvSpPr/>
          <p:nvPr/>
        </p:nvSpPr>
        <p:spPr>
          <a:xfrm>
            <a:off x="1616109" y="5233750"/>
            <a:ext cx="3371765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800" b="1" dirty="0">
                <a:solidFill>
                  <a:schemeClr val="tx2"/>
                </a:solidFill>
                <a:latin typeface="Lucida Bright" panose="02040602050505020304" pitchFamily="18" charset="77"/>
                <a:ea typeface="Crimson Pro Bold" pitchFamily="34" charset="-122"/>
                <a:cs typeface="Crimson Pro Bold" pitchFamily="34" charset="-120"/>
              </a:rPr>
              <a:t>VISION: AI Mentorship</a:t>
            </a:r>
            <a:endParaRPr lang="en-US" sz="2800" dirty="0">
              <a:solidFill>
                <a:schemeClr val="tx2"/>
              </a:solidFill>
              <a:latin typeface="Lucida Bright" panose="02040602050505020304" pitchFamily="18" charset="77"/>
            </a:endParaRPr>
          </a:p>
        </p:txBody>
      </p:sp>
      <p:sp>
        <p:nvSpPr>
          <p:cNvPr id="35" name="Text 9">
            <a:extLst>
              <a:ext uri="{FF2B5EF4-FFF2-40B4-BE49-F238E27FC236}">
                <a16:creationId xmlns:a16="http://schemas.microsoft.com/office/drawing/2014/main" id="{A910A84B-1078-9742-85E8-178F3B5FED5B}"/>
              </a:ext>
            </a:extLst>
          </p:cNvPr>
          <p:cNvSpPr/>
          <p:nvPr/>
        </p:nvSpPr>
        <p:spPr>
          <a:xfrm>
            <a:off x="903044" y="5883826"/>
            <a:ext cx="7451169" cy="5965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Lucida Bright" panose="02040602050505020304" pitchFamily="18" charset="77"/>
                <a:ea typeface="Open Sans" pitchFamily="34" charset="-122"/>
                <a:cs typeface="Open Sans" pitchFamily="34" charset="-120"/>
              </a:rPr>
              <a:t>Our vision is a world where every young person has an AI mentor guiding their path with confidence, curiosity, and purpose.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Lucida Bright" panose="02040602050505020304" pitchFamily="18" charset="7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677855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961343" y="686158"/>
            <a:ext cx="7556421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3600" b="1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The Problem: A Crisis of Direction &amp; Cost</a:t>
            </a:r>
            <a:endParaRPr lang="en-US" sz="3600" b="1" dirty="0">
              <a:latin typeface="Lucida Bright" panose="020406020505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910906" y="2541700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Students face life's biggest decision — choosing a college major — before exploring the real world of work. One counselor serves </a:t>
            </a:r>
            <a:r>
              <a:rPr lang="en-US" sz="1750" b="1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408 students</a:t>
            </a:r>
            <a:r>
              <a:rPr lang="en-US" sz="17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 on average, using fifty-year-old guidance methods.</a:t>
            </a:r>
            <a:endParaRPr lang="en-US" sz="1750" dirty="0">
              <a:latin typeface="Lucida Bright" panose="020406020505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910906" y="399890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73%</a:t>
            </a:r>
            <a:endParaRPr lang="en-US" sz="5850" dirty="0">
              <a:latin typeface="Lucida Bright" panose="020406020505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910906" y="50307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Change Majors</a:t>
            </a:r>
            <a:endParaRPr lang="en-US" sz="2200" dirty="0">
              <a:latin typeface="Lucida Bright" panose="020406020505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910906" y="5521120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Students switch paths after starting</a:t>
            </a:r>
            <a:endParaRPr lang="en-US" sz="1750" dirty="0">
              <a:latin typeface="Lucida Bright" panose="020406020505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524209" y="399890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50%</a:t>
            </a:r>
            <a:endParaRPr lang="en-US" sz="5850" dirty="0">
              <a:latin typeface="Lucida Bright" panose="020406020505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524209" y="50307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Regret Degree</a:t>
            </a:r>
            <a:endParaRPr lang="en-US" sz="2200" dirty="0">
              <a:latin typeface="Lucida Bright" panose="020406020505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524209" y="5521120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Half wish they'd chosen differently</a:t>
            </a:r>
            <a:endParaRPr lang="en-US" sz="1750" dirty="0">
              <a:latin typeface="Lucida Bright" panose="020406020505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1137511" y="3998906"/>
            <a:ext cx="23298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$9B</a:t>
            </a:r>
            <a:endParaRPr lang="en-US" sz="5850" dirty="0">
              <a:latin typeface="Lucida Bright" panose="020406020505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1137511" y="5030701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Lost Productivity</a:t>
            </a:r>
            <a:endParaRPr lang="en-US" sz="2200" dirty="0">
              <a:latin typeface="Lucida Bright" panose="02040602050505020304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11137511" y="5521120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Economic cost of career misalignment</a:t>
            </a:r>
            <a:endParaRPr lang="en-US" sz="1750" dirty="0">
              <a:latin typeface="Lucida Bright" panose="020406020505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251067" y="6757227"/>
            <a:ext cx="7216259" cy="3629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"I like science... but what can I do with it?"</a:t>
            </a:r>
            <a:endParaRPr lang="en-US" sz="1750" b="1" dirty="0">
              <a:latin typeface="Lucida Bright" panose="02040602050505020304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5910906" y="6502076"/>
            <a:ext cx="30480" cy="873204"/>
          </a:xfrm>
          <a:prstGeom prst="rect">
            <a:avLst/>
          </a:prstGeom>
          <a:solidFill>
            <a:srgbClr val="2150F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B2574C0-FDB2-0315-0DD7-1505AB0A7DDB}"/>
              </a:ext>
            </a:extLst>
          </p:cNvPr>
          <p:cNvSpPr/>
          <p:nvPr/>
        </p:nvSpPr>
        <p:spPr>
          <a:xfrm>
            <a:off x="617838" y="7248755"/>
            <a:ext cx="13370011" cy="69859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Text 0"/>
          <p:cNvSpPr/>
          <p:nvPr/>
        </p:nvSpPr>
        <p:spPr>
          <a:xfrm>
            <a:off x="793790" y="586264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User Personas</a:t>
            </a:r>
            <a:endParaRPr lang="en-US" sz="3900" dirty="0">
              <a:latin typeface="Lucida Bright" panose="020406020505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60317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FutureYou connects multiple user personas on one platform, creating a living bridge between curiosity, opportunity, and real-world connection.</a:t>
            </a:r>
            <a:endParaRPr lang="en-US" sz="1550" dirty="0">
              <a:latin typeface="Lucida Bright" panose="02040602050505020304" pitchFamily="18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43958"/>
            <a:ext cx="3011091" cy="30110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54030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Maya - The Explorer</a:t>
            </a:r>
            <a:endParaRPr lang="en-US" sz="1950" b="1" dirty="0">
              <a:latin typeface="Lucida Bright" panose="020406020505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5832277"/>
            <a:ext cx="418218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High-school junior who loves learning but has no idea how it connects to real careers. Wants honest, reliable guidance — not guesswork.</a:t>
            </a:r>
            <a:endParaRPr lang="en-US" sz="1550" dirty="0">
              <a:latin typeface="Lucida Bright" panose="02040602050505020304" pitchFamily="18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3986" y="2143958"/>
            <a:ext cx="3011210" cy="301121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23986" y="540317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James - The Re-thinker</a:t>
            </a:r>
            <a:endParaRPr lang="en-US" sz="1950" b="1" dirty="0">
              <a:latin typeface="Lucida Bright" panose="020406020505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5223986" y="5832396"/>
            <a:ext cx="418230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College student re-thinking his major before more tuition bills pile up. Needs clarity before making costly mistakes.</a:t>
            </a:r>
            <a:endParaRPr lang="en-US" sz="1550" dirty="0">
              <a:latin typeface="Lucida Bright" panose="02040602050505020304" pitchFamily="18" charset="0"/>
            </a:endParaRPr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4302" y="2143958"/>
            <a:ext cx="3011210" cy="301121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54302" y="540317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Alex - The Pivoter</a:t>
            </a:r>
            <a:endParaRPr lang="en-US" sz="1950" b="1" dirty="0">
              <a:latin typeface="Lucida Bright" panose="02040602050505020304" pitchFamily="18" charset="0"/>
            </a:endParaRPr>
          </a:p>
        </p:txBody>
      </p:sp>
      <p:sp>
        <p:nvSpPr>
          <p:cNvPr id="12" name="Text 7"/>
          <p:cNvSpPr/>
          <p:nvPr/>
        </p:nvSpPr>
        <p:spPr>
          <a:xfrm>
            <a:off x="9654302" y="5832396"/>
            <a:ext cx="418230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Early-career professional ready to pivot — searching for a new direction without starting over completely.</a:t>
            </a:r>
            <a:endParaRPr lang="en-US" sz="1550" dirty="0">
              <a:latin typeface="Lucida Bright" panose="020406020505050203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793790" y="7275728"/>
            <a:ext cx="13042821" cy="6985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500"/>
              </a:lnSpc>
            </a:pPr>
            <a:r>
              <a:rPr lang="en-US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Beyond students, </a:t>
            </a:r>
            <a:r>
              <a:rPr lang="en-US" dirty="0" err="1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FutureYou</a:t>
            </a:r>
            <a:r>
              <a:rPr lang="en-US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 serves </a:t>
            </a: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mentors</a:t>
            </a:r>
            <a:r>
              <a:rPr lang="en-US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 (to give back), </a:t>
            </a: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recruiters</a:t>
            </a:r>
            <a:r>
              <a:rPr lang="en-US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 (to find early talent), and </a:t>
            </a: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educators</a:t>
            </a:r>
            <a:r>
              <a:rPr lang="en-US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 (for data-driven support).</a:t>
            </a:r>
            <a:endParaRPr lang="en-US" dirty="0">
              <a:latin typeface="Lucida Bright" panose="020406020505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9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5658" y="397312"/>
            <a:ext cx="4513302" cy="451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3200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FutureYou: Solution</a:t>
            </a:r>
            <a:endParaRPr lang="en-US" sz="3200" dirty="0">
              <a:latin typeface="Lucida Bright" panose="020406020505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05658" y="1065490"/>
            <a:ext cx="3994071" cy="1641515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50081" y="1209913"/>
            <a:ext cx="433388" cy="433388"/>
          </a:xfrm>
          <a:prstGeom prst="roundRect">
            <a:avLst>
              <a:gd name="adj" fmla="val 2109676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63" y="1304687"/>
            <a:ext cx="195024" cy="2437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27773" y="1361742"/>
            <a:ext cx="1806178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AI Mentor</a:t>
            </a:r>
            <a:endParaRPr lang="en-US" b="1" dirty="0">
              <a:latin typeface="Lucida Bright" panose="020406020505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86097" y="1844154"/>
            <a:ext cx="3705225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Personalized, conversational guidance tailored to individual student needs and aspirations.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9" name="Shape 5"/>
          <p:cNvSpPr/>
          <p:nvPr/>
        </p:nvSpPr>
        <p:spPr>
          <a:xfrm>
            <a:off x="4644152" y="1065490"/>
            <a:ext cx="3994190" cy="1641515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4788575" y="1209913"/>
            <a:ext cx="433388" cy="433388"/>
          </a:xfrm>
          <a:prstGeom prst="roundRect">
            <a:avLst>
              <a:gd name="adj" fmla="val 2109676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7756" y="1304687"/>
            <a:ext cx="195024" cy="24372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366386" y="1339269"/>
            <a:ext cx="1806178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Career Engine</a:t>
            </a:r>
            <a:endParaRPr lang="en-US" b="1" dirty="0">
              <a:latin typeface="Lucida Bright" panose="020406020505050203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4811018" y="1859642"/>
            <a:ext cx="3705344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Analyzes skills, interests, and market trends to suggest relevant career paths.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14" name="Shape 9"/>
          <p:cNvSpPr/>
          <p:nvPr/>
        </p:nvSpPr>
        <p:spPr>
          <a:xfrm>
            <a:off x="505658" y="2851428"/>
            <a:ext cx="3994071" cy="1641515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5" name="Shape 10"/>
          <p:cNvSpPr/>
          <p:nvPr/>
        </p:nvSpPr>
        <p:spPr>
          <a:xfrm>
            <a:off x="650081" y="2995851"/>
            <a:ext cx="433388" cy="433388"/>
          </a:xfrm>
          <a:prstGeom prst="roundRect">
            <a:avLst>
              <a:gd name="adj" fmla="val 2109676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263" y="3090624"/>
            <a:ext cx="195024" cy="24372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202650" y="3111721"/>
            <a:ext cx="1806178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Future-You Simulator</a:t>
            </a:r>
            <a:endParaRPr lang="en-US" b="1" dirty="0">
              <a:latin typeface="Lucida Bright" panose="02040602050505020304" pitchFamily="18" charset="0"/>
            </a:endParaRPr>
          </a:p>
        </p:txBody>
      </p:sp>
      <p:sp>
        <p:nvSpPr>
          <p:cNvPr id="18" name="Text 12"/>
          <p:cNvSpPr/>
          <p:nvPr/>
        </p:nvSpPr>
        <p:spPr>
          <a:xfrm>
            <a:off x="650081" y="3760644"/>
            <a:ext cx="3705225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Visualize potential career paths and their impact on future life scenarios.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19" name="Shape 13"/>
          <p:cNvSpPr/>
          <p:nvPr/>
        </p:nvSpPr>
        <p:spPr>
          <a:xfrm>
            <a:off x="4644152" y="2851428"/>
            <a:ext cx="3994190" cy="1641515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0" name="Shape 14"/>
          <p:cNvSpPr/>
          <p:nvPr/>
        </p:nvSpPr>
        <p:spPr>
          <a:xfrm>
            <a:off x="4788575" y="2995851"/>
            <a:ext cx="433388" cy="433388"/>
          </a:xfrm>
          <a:prstGeom prst="roundRect">
            <a:avLst>
              <a:gd name="adj" fmla="val 2109676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7756" y="3090624"/>
            <a:ext cx="195024" cy="243721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366386" y="3152727"/>
            <a:ext cx="1806178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Action Plans</a:t>
            </a:r>
            <a:endParaRPr lang="en-US" b="1" dirty="0">
              <a:latin typeface="Lucida Bright" panose="02040602050505020304" pitchFamily="18" charset="0"/>
            </a:endParaRPr>
          </a:p>
        </p:txBody>
      </p:sp>
      <p:sp>
        <p:nvSpPr>
          <p:cNvPr id="23" name="Text 16"/>
          <p:cNvSpPr/>
          <p:nvPr/>
        </p:nvSpPr>
        <p:spPr>
          <a:xfrm>
            <a:off x="4775002" y="3700510"/>
            <a:ext cx="3705344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Step-by-step roadmaps for course selection, skill development, and experiential learning.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24" name="Shape 17"/>
          <p:cNvSpPr/>
          <p:nvPr/>
        </p:nvSpPr>
        <p:spPr>
          <a:xfrm>
            <a:off x="505658" y="4637365"/>
            <a:ext cx="3994071" cy="1641515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5" name="Shape 18"/>
          <p:cNvSpPr/>
          <p:nvPr/>
        </p:nvSpPr>
        <p:spPr>
          <a:xfrm>
            <a:off x="650081" y="4781788"/>
            <a:ext cx="433388" cy="433388"/>
          </a:xfrm>
          <a:prstGeom prst="roundRect">
            <a:avLst>
              <a:gd name="adj" fmla="val 2109676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pic>
        <p:nvPicPr>
          <p:cNvPr id="2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263" y="4876562"/>
            <a:ext cx="195024" cy="243721"/>
          </a:xfrm>
          <a:prstGeom prst="rect">
            <a:avLst/>
          </a:prstGeom>
        </p:spPr>
      </p:pic>
      <p:sp>
        <p:nvSpPr>
          <p:cNvPr id="27" name="Text 19"/>
          <p:cNvSpPr/>
          <p:nvPr/>
        </p:nvSpPr>
        <p:spPr>
          <a:xfrm>
            <a:off x="1202651" y="4896001"/>
            <a:ext cx="1806178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Responsible AI</a:t>
            </a:r>
            <a:endParaRPr lang="en-US" b="1" dirty="0">
              <a:latin typeface="Lucida Bright" panose="02040602050505020304" pitchFamily="18" charset="0"/>
            </a:endParaRPr>
          </a:p>
        </p:txBody>
      </p:sp>
      <p:sp>
        <p:nvSpPr>
          <p:cNvPr id="28" name="Text 20"/>
          <p:cNvSpPr/>
          <p:nvPr/>
        </p:nvSpPr>
        <p:spPr>
          <a:xfrm>
            <a:off x="650081" y="5487948"/>
            <a:ext cx="3705225" cy="4624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Ethical guidelines and transparent algorithms ensure fair and unbiased recommendations.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29" name="Shape 21"/>
          <p:cNvSpPr/>
          <p:nvPr/>
        </p:nvSpPr>
        <p:spPr>
          <a:xfrm>
            <a:off x="4644152" y="4637365"/>
            <a:ext cx="3994190" cy="1641515"/>
          </a:xfrm>
          <a:prstGeom prst="roundRect">
            <a:avLst>
              <a:gd name="adj" fmla="val 1320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30" name="Shape 22"/>
          <p:cNvSpPr/>
          <p:nvPr/>
        </p:nvSpPr>
        <p:spPr>
          <a:xfrm>
            <a:off x="4788575" y="4781788"/>
            <a:ext cx="433388" cy="433388"/>
          </a:xfrm>
          <a:prstGeom prst="roundRect">
            <a:avLst>
              <a:gd name="adj" fmla="val 2109676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31" name="Text 23"/>
          <p:cNvSpPr/>
          <p:nvPr/>
        </p:nvSpPr>
        <p:spPr>
          <a:xfrm>
            <a:off x="5366386" y="4891306"/>
            <a:ext cx="1806178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Secure &amp; Private</a:t>
            </a:r>
            <a:endParaRPr lang="en-US" dirty="0">
              <a:latin typeface="Lucida Bright" panose="02040602050505020304" pitchFamily="18" charset="0"/>
            </a:endParaRPr>
          </a:p>
        </p:txBody>
      </p:sp>
      <p:sp>
        <p:nvSpPr>
          <p:cNvPr id="33" name="Shape 25"/>
          <p:cNvSpPr/>
          <p:nvPr/>
        </p:nvSpPr>
        <p:spPr>
          <a:xfrm>
            <a:off x="505658" y="6423303"/>
            <a:ext cx="8132683" cy="1410295"/>
          </a:xfrm>
          <a:prstGeom prst="roundRect">
            <a:avLst>
              <a:gd name="adj" fmla="val 1537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34" name="Shape 26"/>
          <p:cNvSpPr/>
          <p:nvPr/>
        </p:nvSpPr>
        <p:spPr>
          <a:xfrm>
            <a:off x="650081" y="6567726"/>
            <a:ext cx="433388" cy="433388"/>
          </a:xfrm>
          <a:prstGeom prst="roundRect">
            <a:avLst>
              <a:gd name="adj" fmla="val 21096767"/>
            </a:avLst>
          </a:prstGeom>
          <a:solidFill>
            <a:srgbClr val="2150F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pic>
        <p:nvPicPr>
          <p:cNvPr id="35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263" y="6662499"/>
            <a:ext cx="195024" cy="243721"/>
          </a:xfrm>
          <a:prstGeom prst="rect">
            <a:avLst/>
          </a:prstGeom>
        </p:spPr>
      </p:pic>
      <p:sp>
        <p:nvSpPr>
          <p:cNvPr id="36" name="Text 27"/>
          <p:cNvSpPr/>
          <p:nvPr/>
        </p:nvSpPr>
        <p:spPr>
          <a:xfrm>
            <a:off x="1227773" y="6688098"/>
            <a:ext cx="1806178" cy="2257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b="1" dirty="0">
                <a:solidFill>
                  <a:srgbClr val="4C4C4D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Continuous Learning</a:t>
            </a:r>
            <a:endParaRPr lang="en-US" dirty="0">
              <a:latin typeface="Lucida Bright" panose="02040602050505020304" pitchFamily="18" charset="0"/>
            </a:endParaRPr>
          </a:p>
        </p:txBody>
      </p:sp>
      <p:sp>
        <p:nvSpPr>
          <p:cNvPr id="37" name="Text 28"/>
          <p:cNvSpPr/>
          <p:nvPr/>
        </p:nvSpPr>
        <p:spPr>
          <a:xfrm>
            <a:off x="672524" y="7226677"/>
            <a:ext cx="7843838" cy="231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AI models constantly improve with new data, refining accuracy and relevance</a:t>
            </a:r>
            <a:endParaRPr lang="en-US" sz="1600" dirty="0">
              <a:latin typeface="Lucida Bright" panose="02040602050505020304" pitchFamily="18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448CCF-A468-0F1F-C7D3-C7A82EDCF4C5}"/>
              </a:ext>
            </a:extLst>
          </p:cNvPr>
          <p:cNvSpPr txBox="1"/>
          <p:nvPr/>
        </p:nvSpPr>
        <p:spPr>
          <a:xfrm>
            <a:off x="4877395" y="5367367"/>
            <a:ext cx="35725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/>
              <a:t>Robust data protection for sensitive student information.</a:t>
            </a:r>
          </a:p>
          <a:p>
            <a:endParaRPr lang="en-CA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D02D59-A08E-E249-8326-3B2318C5A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656" y="637609"/>
            <a:ext cx="8200189" cy="7591991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E2CE1FD-326C-8BD8-FADB-8F006B0BE8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8009" y="1149176"/>
            <a:ext cx="5671753" cy="5931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9683366C-829B-DD53-B400-3AB7EF3EBFFA}"/>
              </a:ext>
            </a:extLst>
          </p:cNvPr>
          <p:cNvSpPr/>
          <p:nvPr/>
        </p:nvSpPr>
        <p:spPr>
          <a:xfrm>
            <a:off x="505658" y="200377"/>
            <a:ext cx="4513302" cy="451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3200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FutureYou: Solution Architecture</a:t>
            </a:r>
            <a:endParaRPr lang="en-US" sz="3200" dirty="0">
              <a:latin typeface="Lucida Bright" panose="02040602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5903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2241" y="11168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52D47"/>
                </a:solidFill>
                <a:latin typeface="Lucida Bright" panose="02040602050505020304" pitchFamily="18" charset="0"/>
                <a:ea typeface="Crimson Pro Semi Bold" pitchFamily="34" charset="-122"/>
                <a:cs typeface="Crimson Pro Semi Bold" pitchFamily="34" charset="-120"/>
              </a:rPr>
              <a:t>Market Opportunity</a:t>
            </a:r>
            <a:endParaRPr lang="en-US" sz="4450" dirty="0">
              <a:latin typeface="Lucida Bright" panose="020406020505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280190" y="2501319"/>
            <a:ext cx="6989108" cy="1311941"/>
          </a:xfrm>
          <a:prstGeom prst="rect">
            <a:avLst/>
          </a:prstGeom>
          <a:solidFill>
            <a:srgbClr val="F2EEEE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280189" y="4659864"/>
            <a:ext cx="7556421" cy="30480"/>
          </a:xfrm>
          <a:prstGeom prst="roundRect">
            <a:avLst>
              <a:gd name="adj" fmla="val 111628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478667" y="531399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Our MVP launches in </a:t>
            </a:r>
            <a:r>
              <a:rPr lang="en-US" sz="1750" b="1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10 pilot schools</a:t>
            </a:r>
            <a:r>
              <a:rPr lang="en-US" sz="17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, reaching </a:t>
            </a:r>
            <a:r>
              <a:rPr lang="en-US" sz="1750" b="1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10,000 students</a:t>
            </a:r>
            <a:r>
              <a:rPr lang="en-US" sz="1750" dirty="0">
                <a:solidFill>
                  <a:srgbClr val="4C4C4D"/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, proving engagement and conversion before scaling to colleges and young professionals across the U.S., India, Europe, and East Asia.</a:t>
            </a:r>
            <a:endParaRPr lang="en-US" sz="1750" dirty="0">
              <a:latin typeface="Lucida Bright" panose="020406020505050203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6280190" y="6601296"/>
            <a:ext cx="7556421" cy="1326713"/>
          </a:xfrm>
          <a:prstGeom prst="roundRect">
            <a:avLst>
              <a:gd name="adj" fmla="val 2565"/>
            </a:avLst>
          </a:prstGeom>
          <a:solidFill>
            <a:schemeClr val="accent5">
              <a:lumMod val="20000"/>
              <a:lumOff val="80000"/>
            </a:schemeClr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pic>
        <p:nvPicPr>
          <p:cNvPr id="1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8667" y="7020872"/>
            <a:ext cx="283488" cy="226814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7017306" y="6884784"/>
            <a:ext cx="659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chemeClr val="tx2">
                    <a:lumMod val="75000"/>
                  </a:schemeClr>
                </a:solidFill>
                <a:latin typeface="Lucida Bright" panose="02040602050505020304" pitchFamily="18" charset="0"/>
                <a:ea typeface="Heebo" pitchFamily="34" charset="-122"/>
                <a:cs typeface="Heebo" pitchFamily="34" charset="-120"/>
              </a:rPr>
              <a:t>Massive unmet demand for accessible, personalized career guidance at scale.</a:t>
            </a:r>
            <a:endParaRPr lang="en-US" sz="1750" b="1" dirty="0">
              <a:solidFill>
                <a:schemeClr val="tx2">
                  <a:lumMod val="75000"/>
                </a:schemeClr>
              </a:solidFill>
              <a:latin typeface="Lucida Bright" panose="020406020505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6D74C7-A4F7-E8C9-995D-CDD84ACAD9A8}"/>
              </a:ext>
            </a:extLst>
          </p:cNvPr>
          <p:cNvSpPr txBox="1"/>
          <p:nvPr/>
        </p:nvSpPr>
        <p:spPr>
          <a:xfrm>
            <a:off x="6032241" y="855464"/>
            <a:ext cx="8832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Lucida Bright" panose="02040602050505020304" pitchFamily="18" charset="0"/>
              </a:rPr>
              <a:t>We are targeting a massive, underserved globally market hungry for accessible, high quality career guidance. Our initial focus in the US high-school segment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A16E986F-8C36-AB01-D8E3-B202EA5862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941634"/>
              </p:ext>
            </p:extLst>
          </p:nvPr>
        </p:nvGraphicFramePr>
        <p:xfrm>
          <a:off x="6280190" y="2541945"/>
          <a:ext cx="7215924" cy="13069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5308">
                  <a:extLst>
                    <a:ext uri="{9D8B030D-6E8A-4147-A177-3AD203B41FA5}">
                      <a16:colId xmlns:a16="http://schemas.microsoft.com/office/drawing/2014/main" val="3509864220"/>
                    </a:ext>
                  </a:extLst>
                </a:gridCol>
                <a:gridCol w="2405308">
                  <a:extLst>
                    <a:ext uri="{9D8B030D-6E8A-4147-A177-3AD203B41FA5}">
                      <a16:colId xmlns:a16="http://schemas.microsoft.com/office/drawing/2014/main" val="3018496491"/>
                    </a:ext>
                  </a:extLst>
                </a:gridCol>
                <a:gridCol w="2405308">
                  <a:extLst>
                    <a:ext uri="{9D8B030D-6E8A-4147-A177-3AD203B41FA5}">
                      <a16:colId xmlns:a16="http://schemas.microsoft.com/office/drawing/2014/main" val="3333031927"/>
                    </a:ext>
                  </a:extLst>
                </a:gridCol>
              </a:tblGrid>
              <a:tr h="1306949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ysClr val="windowText" lastClr="000000"/>
                          </a:solidFill>
                          <a:latin typeface="Lucida Bright" panose="02040602050505020304" pitchFamily="18" charset="0"/>
                        </a:rPr>
                        <a:t>TAM</a:t>
                      </a:r>
                    </a:p>
                    <a:p>
                      <a:r>
                        <a:rPr lang="en-US" sz="3600" dirty="0">
                          <a:solidFill>
                            <a:sysClr val="windowText" lastClr="000000"/>
                          </a:solidFill>
                          <a:latin typeface="Lucida Bright" panose="02040602050505020304" pitchFamily="18" charset="0"/>
                        </a:rPr>
                        <a:t>$12B</a:t>
                      </a:r>
                    </a:p>
                  </a:txBody>
                  <a:tcPr>
                    <a:lnR w="12700" cmpd="sng">
                      <a:noFill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ysClr val="windowText" lastClr="000000"/>
                          </a:solidFill>
                          <a:latin typeface="Lucida Bright" panose="02040602050505020304" pitchFamily="18" charset="0"/>
                        </a:rPr>
                        <a:t>SAM</a:t>
                      </a:r>
                    </a:p>
                    <a:p>
                      <a:r>
                        <a:rPr lang="en-US" sz="3600" dirty="0">
                          <a:solidFill>
                            <a:sysClr val="windowText" lastClr="000000"/>
                          </a:solidFill>
                          <a:latin typeface="Lucida Bright" panose="02040602050505020304" pitchFamily="18" charset="0"/>
                        </a:rPr>
                        <a:t>$3B</a:t>
                      </a:r>
                      <a:endParaRPr lang="en-CA" sz="3600" dirty="0">
                        <a:solidFill>
                          <a:sysClr val="windowText" lastClr="000000"/>
                        </a:solidFill>
                        <a:latin typeface="Lucida Bright" panose="020406020505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Lucida Bright" panose="02040602050505020304" pitchFamily="18" charset="0"/>
                        </a:rPr>
                        <a:t>HS SAM</a:t>
                      </a:r>
                    </a:p>
                    <a:p>
                      <a:r>
                        <a:rPr lang="en-US" sz="36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Lucida Bright" panose="02040602050505020304" pitchFamily="18" charset="0"/>
                        </a:rPr>
                        <a:t>$900M</a:t>
                      </a:r>
                      <a:endParaRPr lang="en-CA" sz="3600" dirty="0">
                        <a:latin typeface="Lucida Bright" panose="020406020505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9949395"/>
                  </a:ext>
                </a:extLst>
              </a:tr>
            </a:tbl>
          </a:graphicData>
        </a:graphic>
      </p:graphicFrame>
      <p:pic>
        <p:nvPicPr>
          <p:cNvPr id="22" name="Picture 21">
            <a:extLst>
              <a:ext uri="{FF2B5EF4-FFF2-40B4-BE49-F238E27FC236}">
                <a16:creationId xmlns:a16="http://schemas.microsoft.com/office/drawing/2014/main" id="{050F9404-0591-9BFF-E679-0A5AD4BA9F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8511" y="1826899"/>
            <a:ext cx="7598099" cy="34843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15526" y="494228"/>
            <a:ext cx="7257098" cy="449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Go-to-Market Strategy: Acquire, Engage, Retain</a:t>
            </a:r>
            <a:endParaRPr lang="en-US" sz="2800" dirty="0">
              <a:latin typeface="Lucida Bright" panose="02040602050505020304" pitchFamily="18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15526" y="1145858"/>
            <a:ext cx="7885748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Our scalable growth model features a tiered pricing structure that captures value at every life milestone and is designed for viral adoption.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317694" y="1923336"/>
            <a:ext cx="22860" cy="5035510"/>
          </a:xfrm>
          <a:prstGeom prst="roundRect">
            <a:avLst>
              <a:gd name="adj" fmla="val 330269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497062" y="2114074"/>
            <a:ext cx="539234" cy="22860"/>
          </a:xfrm>
          <a:prstGeom prst="roundRect">
            <a:avLst>
              <a:gd name="adj" fmla="val 330269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115467" y="1923336"/>
            <a:ext cx="404455" cy="404455"/>
          </a:xfrm>
          <a:prstGeom prst="roundRect">
            <a:avLst>
              <a:gd name="adj" fmla="val 1866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182856" y="1957030"/>
            <a:ext cx="269558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2100" dirty="0">
              <a:latin typeface="Lucida Bright" panose="020406020505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216497" y="1985010"/>
            <a:ext cx="224694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Acquire</a:t>
            </a:r>
            <a:endParaRPr lang="en-US" sz="1750" dirty="0">
              <a:latin typeface="Lucida Bright" panose="020406020505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216497" y="2373511"/>
            <a:ext cx="678477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Free access hooks users early.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216497" y="2724031"/>
            <a:ext cx="678477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School partnerships and counselor evangelism.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7216497" y="3074551"/>
            <a:ext cx="678477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Viral TikTok and Instagram campaigns.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497062" y="3912394"/>
            <a:ext cx="539234" cy="22860"/>
          </a:xfrm>
          <a:prstGeom prst="roundRect">
            <a:avLst>
              <a:gd name="adj" fmla="val 330269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6115467" y="3721656"/>
            <a:ext cx="404455" cy="404455"/>
          </a:xfrm>
          <a:prstGeom prst="roundRect">
            <a:avLst>
              <a:gd name="adj" fmla="val 1866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82856" y="3755350"/>
            <a:ext cx="269558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2100" dirty="0">
              <a:latin typeface="Lucida Bright" panose="02040602050505020304" pitchFamily="18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7216497" y="3783330"/>
            <a:ext cx="224694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Engage</a:t>
            </a:r>
            <a:endParaRPr lang="en-US" sz="1750" dirty="0">
              <a:latin typeface="Lucida Bright" panose="02040602050505020304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216497" y="4171831"/>
            <a:ext cx="678477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Gamified discovery challenges and badges.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7216497" y="4522351"/>
            <a:ext cx="678477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Shareable progress dashboards and planning tools.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216497" y="4872871"/>
            <a:ext cx="678477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$4.99/mo </a:t>
            </a:r>
            <a:r>
              <a:rPr lang="en-US" sz="1400" b="1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Plus Tier</a:t>
            </a: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 converts most engaged users.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6497062" y="5710714"/>
            <a:ext cx="539234" cy="22860"/>
          </a:xfrm>
          <a:prstGeom prst="roundRect">
            <a:avLst>
              <a:gd name="adj" fmla="val 330269"/>
            </a:avLst>
          </a:prstGeom>
          <a:solidFill>
            <a:srgbClr val="D1C8C6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6115467" y="5519976"/>
            <a:ext cx="404455" cy="404455"/>
          </a:xfrm>
          <a:prstGeom prst="roundRect">
            <a:avLst>
              <a:gd name="adj" fmla="val 1866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6182856" y="5553670"/>
            <a:ext cx="269558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2100" dirty="0">
              <a:latin typeface="Lucida Bright" panose="02040602050505020304" pitchFamily="18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7216497" y="5581650"/>
            <a:ext cx="224694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Retain</a:t>
            </a:r>
            <a:endParaRPr lang="en-US" sz="1750" dirty="0">
              <a:latin typeface="Lucida Bright" panose="02040602050505020304" pitchFamily="18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7216497" y="5970151"/>
            <a:ext cx="678477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Multi-year planning and smart nudges.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25" name="Text 22"/>
          <p:cNvSpPr/>
          <p:nvPr/>
        </p:nvSpPr>
        <p:spPr>
          <a:xfrm>
            <a:off x="7216497" y="6320671"/>
            <a:ext cx="678477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Milestone celebrations and mentor connections.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26" name="Text 23"/>
          <p:cNvSpPr/>
          <p:nvPr/>
        </p:nvSpPr>
        <p:spPr>
          <a:xfrm>
            <a:off x="7216497" y="6671191"/>
            <a:ext cx="6784777" cy="2876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$9.99/$19.99 tiers for college/career pivoters.</a:t>
            </a:r>
            <a:endParaRPr lang="en-US" sz="1400" dirty="0">
              <a:latin typeface="Lucida Bright" panose="02040602050505020304" pitchFamily="18" charset="0"/>
            </a:endParaRPr>
          </a:p>
        </p:txBody>
      </p:sp>
      <p:sp>
        <p:nvSpPr>
          <p:cNvPr id="27" name="Text 24"/>
          <p:cNvSpPr/>
          <p:nvPr/>
        </p:nvSpPr>
        <p:spPr>
          <a:xfrm>
            <a:off x="6115526" y="7161014"/>
            <a:ext cx="7885748" cy="5753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This low-cost, high-impact model ensures strong retention and exponential Lifetime Value (LTV).</a:t>
            </a:r>
            <a:endParaRPr lang="en-US" sz="1400" dirty="0">
              <a:latin typeface="Lucida Bright" panose="02040602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278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105" y="473630"/>
            <a:ext cx="7126843" cy="4657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32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Key Metrics for Success and Model Validation</a:t>
            </a:r>
            <a:endParaRPr lang="en-US" sz="3200" dirty="0">
              <a:latin typeface="Lucida Bright" panose="020406020505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52105" y="2192417"/>
            <a:ext cx="2928461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Business Success Targets</a:t>
            </a:r>
            <a:endParaRPr lang="en-US" sz="2200" dirty="0">
              <a:latin typeface="Lucida Bright" panose="020406020505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652105" y="2844522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857012" y="2844522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1061918" y="2844522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1266825" y="2844522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1471732" y="2844522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797725" y="2821186"/>
            <a:ext cx="386239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12%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652105" y="3263622"/>
            <a:ext cx="2329220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Conversion Rate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652105" y="3741063"/>
            <a:ext cx="6435804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Target for free-to-paid user conversion.</a:t>
            </a:r>
            <a:endParaRPr lang="en-US" sz="1450" dirty="0">
              <a:latin typeface="Lucida Bright" panose="02040602050505020304" pitchFamily="18" charset="0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652105" y="4504968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857012" y="4504968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1061918" y="4504968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1266825" y="4504968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1471732" y="4504968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797725" y="4481632"/>
            <a:ext cx="250746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70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652105" y="4924068"/>
            <a:ext cx="2537936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Net Promoter Score (NPS)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652105" y="5401508"/>
            <a:ext cx="6435804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A measure of user loyalty and advocacy.</a:t>
            </a:r>
            <a:endParaRPr lang="en-US" sz="1450" dirty="0">
              <a:latin typeface="Lucida Bright" panose="02040602050505020304" pitchFamily="18" charset="0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652105" y="6165413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857012" y="6165413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1061918" y="6165413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1266825" y="6165413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1471732" y="6165413"/>
            <a:ext cx="186333" cy="186333"/>
          </a:xfrm>
          <a:prstGeom prst="roundRect">
            <a:avLst>
              <a:gd name="adj" fmla="val 24536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1797725" y="6142077"/>
            <a:ext cx="548164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85%+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652105" y="6584513"/>
            <a:ext cx="2329220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User Satisfaction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652105" y="7061954"/>
            <a:ext cx="6435804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Overall satisfaction with the platform experience.</a:t>
            </a:r>
            <a:endParaRPr lang="en-US" sz="1450" dirty="0">
              <a:latin typeface="Lucida Bright" panose="02040602050505020304" pitchFamily="18" charset="0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7550110" y="2192417"/>
            <a:ext cx="3049905" cy="349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Model Accuracy &amp; Impact</a:t>
            </a:r>
            <a:endParaRPr lang="en-US" sz="2200" dirty="0">
              <a:latin typeface="Lucida Bright" panose="02040602050505020304" pitchFamily="18" charset="0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7550110" y="2844522"/>
            <a:ext cx="5847159" cy="232886"/>
          </a:xfrm>
          <a:prstGeom prst="roundRect">
            <a:avLst>
              <a:gd name="adj" fmla="val 3360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7550110" y="2844522"/>
            <a:ext cx="5262443" cy="232886"/>
          </a:xfrm>
          <a:prstGeom prst="roundRect">
            <a:avLst>
              <a:gd name="adj" fmla="val 3360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13536930" y="2844522"/>
            <a:ext cx="448985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90%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7550110" y="3310176"/>
            <a:ext cx="2329220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Intent Accuracy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7550110" y="3787616"/>
            <a:ext cx="6435804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Precision in understanding casual student language.</a:t>
            </a:r>
            <a:endParaRPr lang="en-US" sz="1450" dirty="0">
              <a:latin typeface="Lucida Bright" panose="02040602050505020304" pitchFamily="18" charset="0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7550110" y="4551521"/>
            <a:ext cx="5870734" cy="232886"/>
          </a:xfrm>
          <a:prstGeom prst="roundRect">
            <a:avLst>
              <a:gd name="adj" fmla="val 3360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36" name="Shape 34"/>
          <p:cNvSpPr/>
          <p:nvPr/>
        </p:nvSpPr>
        <p:spPr>
          <a:xfrm>
            <a:off x="7550110" y="4551521"/>
            <a:ext cx="4990028" cy="232886"/>
          </a:xfrm>
          <a:prstGeom prst="roundRect">
            <a:avLst>
              <a:gd name="adj" fmla="val 33607"/>
            </a:avLst>
          </a:prstGeom>
          <a:solidFill>
            <a:srgbClr val="835E54"/>
          </a:solidFill>
          <a:ln/>
        </p:spPr>
        <p:txBody>
          <a:bodyPr/>
          <a:lstStyle/>
          <a:p>
            <a:endParaRPr lang="en-CA">
              <a:latin typeface="Lucida Bright" panose="02040602050505020304" pitchFamily="18" charset="0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13560504" y="4551521"/>
            <a:ext cx="425410" cy="2328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85%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7550110" y="5017175"/>
            <a:ext cx="2534126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Lucida Bright" panose="02040602050505020304" pitchFamily="18" charset="0"/>
                <a:ea typeface="Crimson Pro Bold" pitchFamily="34" charset="-122"/>
                <a:cs typeface="Crimson Pro Bold" pitchFamily="34" charset="-120"/>
              </a:rPr>
              <a:t>Recommendation Quality</a:t>
            </a:r>
            <a:endParaRPr lang="en-US" sz="1800" dirty="0">
              <a:latin typeface="Lucida Bright" panose="02040602050505020304" pitchFamily="18" charset="0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7550110" y="5494615"/>
            <a:ext cx="6435804" cy="298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Satisfaction with personalized career recommendations.</a:t>
            </a:r>
            <a:endParaRPr lang="en-US" sz="1450" dirty="0">
              <a:latin typeface="Lucida Bright" panose="020406020505050203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C336-204D-1876-DC1E-70F981807DF5}"/>
              </a:ext>
            </a:extLst>
          </p:cNvPr>
          <p:cNvSpPr txBox="1"/>
          <p:nvPr/>
        </p:nvSpPr>
        <p:spPr>
          <a:xfrm>
            <a:off x="555961" y="1187648"/>
            <a:ext cx="130638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3728"/>
                </a:solidFill>
                <a:latin typeface="Lucida Bright" panose="02040602050505020304" pitchFamily="18" charset="0"/>
                <a:ea typeface="Open Sans" pitchFamily="34" charset="-122"/>
                <a:cs typeface="Open Sans" pitchFamily="34" charset="-120"/>
              </a:rPr>
              <a:t>We will measure success across core business growth and the performance of our underlying AI model, ensuring both financial and educational impact.</a:t>
            </a:r>
            <a:endParaRPr lang="en-US" dirty="0">
              <a:latin typeface="Lucida Bright" panose="02040602050505020304" pitchFamily="18" charset="0"/>
            </a:endParaRPr>
          </a:p>
          <a:p>
            <a:endParaRPr lang="en-CA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C351CD7-D9BB-2514-6489-CBD194085524}"/>
              </a:ext>
            </a:extLst>
          </p:cNvPr>
          <p:cNvCxnSpPr/>
          <p:nvPr/>
        </p:nvCxnSpPr>
        <p:spPr>
          <a:xfrm>
            <a:off x="5980670" y="2367141"/>
            <a:ext cx="0" cy="4217372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857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895</Words>
  <Application>Microsoft Macintosh PowerPoint</Application>
  <PresentationFormat>Custom</PresentationFormat>
  <Paragraphs>136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Open Sans</vt:lpstr>
      <vt:lpstr>Calibri Light</vt:lpstr>
      <vt:lpstr>Crimson Pro Bold</vt:lpstr>
      <vt:lpstr>Heebo</vt:lpstr>
      <vt:lpstr>Lucida Bright</vt:lpstr>
      <vt:lpstr>Aptos</vt:lpstr>
      <vt:lpstr>Crimson Pro Semi Bold</vt:lpstr>
      <vt:lpstr>Calibri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Radhika Satapathy</cp:lastModifiedBy>
  <cp:revision>13</cp:revision>
  <dcterms:created xsi:type="dcterms:W3CDTF">2025-10-07T14:50:42Z</dcterms:created>
  <dcterms:modified xsi:type="dcterms:W3CDTF">2025-10-13T20:44:41Z</dcterms:modified>
</cp:coreProperties>
</file>